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1" r:id="rId4"/>
    <p:sldId id="269" r:id="rId5"/>
    <p:sldId id="267" r:id="rId6"/>
    <p:sldId id="264" r:id="rId7"/>
    <p:sldId id="266" r:id="rId8"/>
    <p:sldId id="265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2140" autoAdjust="0"/>
  </p:normalViewPr>
  <p:slideViewPr>
    <p:cSldViewPr snapToGrid="0">
      <p:cViewPr varScale="1">
        <p:scale>
          <a:sx n="80" d="100"/>
          <a:sy n="80" d="100"/>
        </p:scale>
        <p:origin x="120" y="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ke Fledderus - Rang" userId="060887c6-86ec-4930-92e8-7049a97dba5e" providerId="ADAL" clId="{A6EC20BB-DD07-468F-9235-3912B79191F9}"/>
    <pc:docChg chg="delSld modSld">
      <pc:chgData name="Joke Fledderus - Rang" userId="060887c6-86ec-4930-92e8-7049a97dba5e" providerId="ADAL" clId="{A6EC20BB-DD07-468F-9235-3912B79191F9}" dt="2020-10-15T14:33:25.065" v="10" actId="20577"/>
      <pc:docMkLst>
        <pc:docMk/>
      </pc:docMkLst>
      <pc:sldChg chg="del">
        <pc:chgData name="Joke Fledderus - Rang" userId="060887c6-86ec-4930-92e8-7049a97dba5e" providerId="ADAL" clId="{A6EC20BB-DD07-468F-9235-3912B79191F9}" dt="2020-10-15T14:33:16.079" v="0" actId="47"/>
        <pc:sldMkLst>
          <pc:docMk/>
          <pc:sldMk cId="3381940578" sldId="262"/>
        </pc:sldMkLst>
      </pc:sldChg>
      <pc:sldChg chg="modSp mod">
        <pc:chgData name="Joke Fledderus - Rang" userId="060887c6-86ec-4930-92e8-7049a97dba5e" providerId="ADAL" clId="{A6EC20BB-DD07-468F-9235-3912B79191F9}" dt="2020-10-15T14:33:25.065" v="10" actId="20577"/>
        <pc:sldMkLst>
          <pc:docMk/>
          <pc:sldMk cId="402709029" sldId="263"/>
        </pc:sldMkLst>
        <pc:spChg chg="mod">
          <ac:chgData name="Joke Fledderus - Rang" userId="060887c6-86ec-4930-92e8-7049a97dba5e" providerId="ADAL" clId="{A6EC20BB-DD07-468F-9235-3912B79191F9}" dt="2020-10-15T14:33:25.065" v="10" actId="20577"/>
          <ac:spMkLst>
            <pc:docMk/>
            <pc:sldMk cId="402709029" sldId="26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0D17A-2361-479C-B74A-BEDB56822D08}" type="datetimeFigureOut">
              <a:rPr lang="nl-NL" smtClean="0"/>
              <a:pPr/>
              <a:t>6-9-2022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6C2D-47CC-463F-9A18-E1627A550FF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71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s-en-gezondheid.infonu.nl/ziekten/2955-geneesmiddelen-toedieningswijzen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Geneesmiddelen: toedieningswijzen | Mens en Gezondheid: Ziekten (infonu.nl)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4998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tablet is een toedieningsvorm waarin het geneesmiddel samen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hulpstoffen (vulstoffen, glijstoffen en uiteenvalmiddelen) tot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één vorm is samengeperst met behulp van een tabletteermachine.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 kan een tablet voor het innemen eerst uiteen laten vallen in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water, maar het is gebruikelijker om een tablet met behulp van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toedieningswegen en toedieningsvormen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heel door te slikken. Afhankelijk van het geneesmiddel moet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vóór, tijdens of na de maaltijd gebeuren.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Disperstabletten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een speciale toedieningsvorm. Deze 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zo gemaakt dat ze, vóór het innemen, makkelijk in water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uiteenvallen. Het innemen wordt daardoor gemakkelijker.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Bruistabletten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vallen onder gasontwikkeling in water uiteen 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moeten dus eerst worden opgelost in een half glas water. In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bruistabletten zit een natriumzout en ze zijn daarom niet zo ge-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schikt voor mensen met een zoutarm dieet.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Zuigtabletten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vallen niet in water uiteen. Ze worden gebruikt voor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aandoeningen in de mond- en keelholte en hebben een lokale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werking. Een zuigtablet moet zo lang mogelijk in de mond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gehouden.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Smelttabletten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 ook in de mondholte gehouden. Smelt-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tabletten lossen op in het speeksel. Het geneesmiddel wordt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door het mondslijmvlies opgenomen in het bloed. Smelt-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tabletten hebben dus een systemische werking.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8839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Kauwtabletten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vallen niet in water uiteen. Een kauwtablet moet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gekauwd worden en daarna worden doorgeslikt. Deze 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 meestal een werking in de maag of in de darmen.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Sublinguaal betekent onder de tong. Een andere naam voor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sublin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guaal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oromucosaal. Sommige geneesmiddelen worden door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slijmvlies onder de tong opgenomen en komen zo direct in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bloed. De werking van een sublinguaal toegediend geneesmiddel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begint dus snel. Een ander voordeel is dat op deze wijze tijdelijk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leverpassage wordt omzeild. Helaas is sublinguale toediening maar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enkele geneesmiddelen geschikt.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943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Dragees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als het ware ‘aangeklede’ tabletten. Dragees worden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 wel omhulde tabletten genoemd. Ze zijn met behulp van een </a:t>
            </a:r>
            <a:r>
              <a:rPr lang="nl-NL" b="1" dirty="0"/>
              <a:t>Sublinguaal (SL)</a:t>
            </a:r>
            <a:br>
              <a:rPr lang="nl-NL" b="1" dirty="0"/>
            </a:br>
            <a:r>
              <a:rPr lang="nl-NL" dirty="0"/>
              <a:t>Onder de tong. Directe opname door slijmvlies onder de tong in het bloed. Voor enkele geneesmiddelen geschikt.</a:t>
            </a:r>
          </a:p>
          <a:p>
            <a:pPr rt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bepaalde procedure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drageren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voorzien van verschillende laag-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een of andere stof. Het kunnen laagjes van suiker zijn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(voor een betere smaak) of laagjes van kleurstoffen (voor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fraaier uiterlijk) of alleen een laklaagje van (voor maagsap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resistente) kunststof. Een dragee moet heel worden doorgeslikt.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Tabletten met vertraagde afgifte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(‘slow-release’-tabletten) worden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tegenwoordig veel gebruikt. Een tablet met vertraagde afgifte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 heel worden doorgeslikt. Het doel van deze toedienings-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 is een gelijkmatiger hoeveelheid geneesmiddel in het bloed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inleiding in de farmacotherapie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krijgen. Een dergelijk tablet hoeft minder vaak te worden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nomen, wat voor de patiënt een voordeel is. Door de gelijkmatige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opname van het geneesmiddel in het bloed, komen soms minder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bijwerkingen voor. De fabrikant geeft door middel van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toevoe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gingen bij de naam aan dat het om dergelijke tabletten (en soms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capsules) gaat. Toevoegingen die voorkomen zijn durette,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retard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ZOC, chrono, MGA</a:t>
            </a:r>
          </a:p>
          <a:p>
            <a:endParaRPr lang="nl-NL" dirty="0"/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Maagsapresistente 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(‘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enteric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coated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’) zijn voorzien van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maagsap resistente laag. Het maagsap dringt niet door die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 heen, waardoor deze tabletten in zijn geheel in de darmen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terechtkomen. In de darm moeten ze snel uiteenvallen. Deze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tabletten mogen niet gekauwd worden of op een andere manier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fijngemaakt. Ze moeten heel worden doorgeslikt. Deze tabletten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vaak te herkennen aan de toevoeging EC of MSR aan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geneesmiddelnaam (bijv.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Depakine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500 mg EC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Nitrofuran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toine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50 mg MSR).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</a:t>
            </a:r>
          </a:p>
          <a:p>
            <a:pPr rt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Capsules behoren net als tabletten tot de vaste orale toedienings-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vormen. Ze worden alleen heel anders gemaakt dan tabletten. Cap-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sules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bestaan uit een hulsje van gelatine, met daarin het genees-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middel. Een capsule moet heel worden doorgeslikt. In water wordt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capsule zacht. Sommige mensen en vooral kinderen hebben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problemen met het heel doorslikken van een capsule. Een goed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advies is dan om de capsule op een lepel(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tje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water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limonadesi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roop te leggen, even zacht te laten worden (5-10 min.) en dan door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slikken. In bepaalde gevallen kan een capsule opengemaakt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den, waarna de inhoud als een poeder ingenomen kan worden.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Capsules moet staand of zittend worden ingenomen, door ze met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water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water heel door te slikken. Gebeurt dat niet, dan kan de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de slokdarm blijven steken en daar mogelijk een beschadiging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veroorzaken.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Capsules zijn minder geschikt voor jonge kinderen omdat kinderen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nogal eens moeite hebben met het doorslikken van tabletten 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capsules.</a:t>
            </a:r>
          </a:p>
          <a:p>
            <a:pPr rt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1233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Neusdruppels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rhinoguttae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worden met een pipet in de neusgaten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gebracht. Voor gebruik moet de neus gesnoten worden. Daarbij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 niet luid en krachtig gesnoten worden (‘trompetteren’), omdat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geïnfecteerd slijm naar het middenoor of naar de voor-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hoofdsholte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wordt gestuwd. Daardoor kan een oorontsteking of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voorhoofdsholteontsteking ontstaan. Het ‘trompettereffect’ ont-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staat doordat bij het snuiten de neus dichtgeknepen wordt. Hard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snuiten mag wel, maar alleen als de luchtstroom door een van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beide neusgaten vrij naar buiten kan, terwijl het andere neusgat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dichtgedrukt wordt.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de druppels in de neus te brengen, moet het hoofd iets achter-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gehouden worden. De druppels kunnen dan zachtjes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opgesno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 worden. Bij het druppelen moet het hoofd niet te ver achterover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gehouden worden, omdat anders de druppels via de neus in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keelholte komen. De druppelaar moet telkens na het gebruik onder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kraan worden schoongemaakt. Neusdruppels moeten helder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en mogen niet langer worden bewaard dan drie maanden.</a:t>
            </a: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Oogdruppels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oculoguttae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zijn oplossingen van geneesmiddelen,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bestemd voor het oog. Het oog is een zeer gevoelig orgaan. Daar-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wordt bij de bereiding van oogdruppels grote zorgvuldigheid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betracht wat zuiverheid, steriliteit en afwezigheid van deeltjes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treft. Er bestaan diverse soorten oogdruppelflesjes waarmee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oogdruppels in het oog kunnen worden gedruppeld. Vaak zijn deze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flesjes van plastic gemaakt. In omgekeerde stand worden deze fles-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druppelaar gebruikt door er voorzichtig in te knijpen. Bij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druppelen moet worden voorkomen dat de vloeistof wordt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veront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reinigd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De patiënt moet daarom het uiteinde van de druppelaar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nooit met de handen of met de oogharen aanraken. Bij het indrup-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pelen dient het hoofd wat achterover gebogen te worden en naar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boven gekeken. Daarna wordt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onderste ooglid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onderste ooglid omlaag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getrok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ken. Er ontstaat dan een ‘gootje’ waarin de oogdruppels kunnen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vallen. Hierna wordt het ooglid weer losgelaten en knippert de pa-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tiënt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enkele malen met de ogen. Zo nodig worden deze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handelin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 bij het andere oog herhaald. Per keer is één druppel meer dan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voldoende. Meer druppels worden onmiddellijk uit het oog ge-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spoeld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Om te voorkomen dat de druppels via de traanbuis in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neusholte terechtkomen kan de traanbuis, vlak naast de neus,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minuut worden dichtgedrukt.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gebruikstermijn van oogdruppels is beperkt. Een flesje dat een-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maal open is geweest, mag niet langer dan één maand worden ge-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bruikt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Oordruppels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otoguttae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worden gebruikt voor aandoeningen in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gehoorgang. Als de oordruppels in de koelkast bewaard moeten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worden, moeten ze voor toediening eerst in de hand op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kamertem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peratuur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worden gebracht. Koude oordruppels voelen erg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onaange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naam.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patiënt brengt voor het inbrengen van de oordruppels het hoofd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opzij en laat vervolgens enkele druppels in de ingang van de ge-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hoorgang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vallen. Door daarna het oor zachtjes te masseren komen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druppels verder in de gehoorgang.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Keel-, neus- en oorartsen schrijven bij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middenoorontsteking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middenoorontsteking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oordruppels voor het middenoor voor. Meestal is er dan 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het trommelvlies. Deze oordruppels moeten voldoen aan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dezelfde strenge eisen als oogdruppels en zijn na opening slechts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één maand te gebruiken.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04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Rectaal is de toedieningsweg waarbij een geneesmiddel in het laat-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 van de dikke darm wordt gebracht. Het laatste stuk van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dikke darm heet endeldarm of rectum. Er zijn drie toedieningsvormen voor rectale toediening: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zetpil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zetpil, het microklysma of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rectiole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het klysma. De rectale toediening wordt toegepast: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 het geneesmiddel bij oraal gebruik maagklachten geeft;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 de patiënt slecht kan slikken;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 de patiënt misselijk is of moet braken;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als het rectum plaatselijk behandeld moet worden.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nadeel van de rectale toediening is de soms onbekende en on-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zekere opname door het slijmvlies van het rectum. Ook de verblijfs-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duur is onbekend, zeker als de darm gevuld is.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Rectale toediening is vooral geschikt voor kleine kinderen en voor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mensen die niet of slecht kunnen slikken.</a:t>
            </a:r>
          </a:p>
          <a:p>
            <a:endParaRPr lang="nl-NL" dirty="0"/>
          </a:p>
          <a:p>
            <a:endParaRPr lang="nl-NL" dirty="0"/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zetpil (suppositorium) bestaat uit een bij lichaamstemperatuur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smeltende vaste stof waarin het geneesmiddel is verwerkt. Een zet-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 heeft meestal een typische torpedovorm en zit in een strip ver-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pakt.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het inbrengen wordt de torpedopunt het eerste ingebracht, op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platte achterkant kan dan zachtjes geduwd worden. Door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topje van de torpedovorm eerst te bevochtigen, glijdt de zetpil mak-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kelijk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het rectum en volgt de rest vanzelf. Dit is vooral belangrijk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 omdat die zich nog wel eens verzetten tegen het in-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brengen van een zetpil door hun sluitspier te spannen. De gemak-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kelijkste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houding om een zetpil bij kinderen in te brengen is als ze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opgetrokken knieën liggen. Na het inbrengen van de zetpil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moeten de billen even dichtgeknepen worden.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geneesmiddel in de zetpil is soms bedoeld voor een lokale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king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bijvoorbeeld pijnstilling bij aambeien. Meestal is het de bedoeling dat het geneesmiddel via het darmslijmvlies in het bloed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douchen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komt. Lang niet alle geneesmiddelen zijn geschikt voor rectale toe-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diening. Bovendien zijn zetpillen niet altijd even gemakkelijk zelf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toetedienen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205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de huid kunnen stoffen worden opgenomen in het bloed. Deze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transdermale toedieningsweg is slechts voor een beperkt aantal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geneesmiddelen geschikt. De toedieningsvorm voor transdermale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toediening is een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pleister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pleister en heel soms een zalf</a:t>
            </a:r>
          </a:p>
          <a:p>
            <a:endParaRPr lang="nl-NL" dirty="0"/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zalf of crème bestaat uit een basis met daarin verwerkt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werkzame stof. De basis is erg belangrijk voor de werking. Een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zalfbasis bestaat meestal uit vetten; 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crèmebasis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bevat vet 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 waardoor deze iets makkelijker is aan te brengen. Crèmes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hebben in de meeste gevallen de voorkeur omdat ze minder opval-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lend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het gebruik zijn. Zalven worden voornamelijk gebruikt bij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huidaandoeningen waarbij de huid erg droog is.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Zalven en crèmes worden één of meermalen per dag aangebracht.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Zalven of crèmes die vlekken kunnen veroorzaken in kleding of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beddengoed worden meestal onder verband aangebracht. Ook bij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nattende huidaandoeningen wordt verband gebruikt, in dit geval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het geneesmiddel aan te brengen en af te dekken. In alle andere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gevallen wordt bij het aanbrengen van zalven en crèmes geen ver-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band gebruikt.</a:t>
            </a:r>
          </a:p>
          <a:p>
            <a:pPr rtl="0"/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Zalven op slijmvliezen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zijn speciale zalven voor toepassing op de slijmvliezen zoals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neuszalf en de oogzalf. Om goed aan de vochtige slijmvliezen te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kunnen hechten, is een speciale samenstelling nodig.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Soms is het nodig een geneesmiddel in de mondholte aan te bren-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gen. In dat geval wordt een zalf op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waterbasis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waterbasis gemaakt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waterbasis</a:t>
            </a:r>
          </a:p>
          <a:p>
            <a:pPr rtl="0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b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Pleisters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Pleisters met een werkzame stof zijn betrekkelijk nieuw. Het is de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bedoeling dat de stof via de huid langzaam in het bloed terecht-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komt. Er zijn maar weinig stoffen die in staat zijn door de huid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heen te dringen. Deze transdermale toedieningsvorm wordt dan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ook alleen toegepast voor hormonen bij vrouwen in de overgang,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pijnstilling, bij het voorkomen van pijn op de borst bij mensen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hartklachten en bij het verzachten van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ontwenningsverschijn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selen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 ex-rokers in de vorm van nicotine.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pleister hoeft niet altijd dagelijks te worden verwijderd. Meest-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 is twee- tot driemaal per week verwisselen voldoende. Een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nieu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pleister moet altijd op een verse plek worden geplakt om 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huidir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pPr rtl="0"/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ritaties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voorkomen. De pleister kan blijven zitten tijdens het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douchen</a:t>
            </a:r>
          </a:p>
          <a:p>
            <a:pPr rtl="0"/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douchen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6C2D-47CC-463F-9A18-E1627A550FF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4634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Medicatie toedieningsvormen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http://moeders.blogo.nl/files/2005/11/antib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990" y="2122371"/>
            <a:ext cx="3714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2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theorie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83026" y="1793981"/>
            <a:ext cx="9828927" cy="1121497"/>
          </a:xfrm>
        </p:spPr>
        <p:txBody>
          <a:bodyPr/>
          <a:lstStyle/>
          <a:p>
            <a:r>
              <a:rPr lang="nl-NL" dirty="0"/>
              <a:t>Welke verschillende soorten toedieningswijze kennen jullie?</a:t>
            </a:r>
          </a:p>
          <a:p>
            <a:r>
              <a:rPr lang="nl-NL" dirty="0"/>
              <a:t>Wat is een lokale toediening? Wat is toediening via de slijmvliezen? Wat is </a:t>
            </a:r>
            <a:r>
              <a:rPr lang="nl-NL" dirty="0" err="1"/>
              <a:t>parentale</a:t>
            </a:r>
            <a:r>
              <a:rPr lang="nl-NL" dirty="0"/>
              <a:t> toediening?</a:t>
            </a:r>
          </a:p>
        </p:txBody>
      </p:sp>
      <p:pic>
        <p:nvPicPr>
          <p:cNvPr id="8194" name="Picture 2" descr="http://www.medicijnen-op-maat.nl/images/JU-fig.01-0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44" y="2707105"/>
            <a:ext cx="7193311" cy="415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56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3424" y="589620"/>
            <a:ext cx="11029616" cy="1013800"/>
          </a:xfrm>
        </p:spPr>
        <p:txBody>
          <a:bodyPr/>
          <a:lstStyle/>
          <a:p>
            <a:r>
              <a:rPr lang="nl-NL" dirty="0"/>
              <a:t>Pillen, Poeders</a:t>
            </a:r>
          </a:p>
        </p:txBody>
      </p:sp>
      <p:pic>
        <p:nvPicPr>
          <p:cNvPr id="4098" name="Picture 2" descr="http://www.thuisinhetnieuws.nl/bues/nieuws/76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28" y="1534015"/>
            <a:ext cx="2241635" cy="33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urfsleutel.info/apotheek/images/next_content_image_4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644" y="4485596"/>
            <a:ext cx="14573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cm.be/binaries/geneesmiddelen-pijnstiller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-1535" r="23172" b="634"/>
          <a:stretch/>
        </p:blipFill>
        <p:spPr bwMode="auto">
          <a:xfrm>
            <a:off x="8639029" y="768330"/>
            <a:ext cx="1276866" cy="14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342417" y="1813537"/>
            <a:ext cx="8776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tablet is het geneesmiddel samen met hulpstoffen (vulstoffen, glijstoffen en uiteenvalmiddelen) tot één vorm is samengeperst.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436780" y="2560569"/>
            <a:ext cx="812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Bruistabletten: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Vallen in water uiteen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Eerst oplossen in water. </a:t>
            </a:r>
          </a:p>
          <a:p>
            <a:pPr>
              <a:buClr>
                <a:schemeClr val="accent2"/>
              </a:buClr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436780" y="3781963"/>
            <a:ext cx="9253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Zuigtabletten: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Bij aandoeningen in de mond- en keelholte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Lokale werking</a:t>
            </a:r>
          </a:p>
        </p:txBody>
      </p:sp>
      <p:sp>
        <p:nvSpPr>
          <p:cNvPr id="7" name="Rechthoek 6"/>
          <p:cNvSpPr/>
          <p:nvPr/>
        </p:nvSpPr>
        <p:spPr>
          <a:xfrm>
            <a:off x="436780" y="5015052"/>
            <a:ext cx="96640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Smelttabletten: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Opzuigen/smelten in mond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Lossen op in speeksel.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Opname via mondslijmvlies in het bloed</a:t>
            </a:r>
          </a:p>
        </p:txBody>
      </p:sp>
    </p:spTree>
    <p:extLst>
      <p:ext uri="{BB962C8B-B14F-4D97-AF65-F5344CB8AC3E}">
        <p14:creationId xmlns:p14="http://schemas.microsoft.com/office/powerpoint/2010/main" val="31127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Pillen &amp; Poeders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81025" y="1730208"/>
            <a:ext cx="11029950" cy="159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b="1" dirty="0"/>
              <a:t>Kauwtabletten</a:t>
            </a:r>
          </a:p>
          <a:p>
            <a:r>
              <a:rPr lang="nl-NL" dirty="0"/>
              <a:t>Moet gekauwd worden en daarna worden doorgeslikt. </a:t>
            </a:r>
          </a:p>
          <a:p>
            <a:r>
              <a:rPr lang="nl-NL" dirty="0"/>
              <a:t>Werking in mond, maag of darmen.</a:t>
            </a:r>
          </a:p>
          <a:p>
            <a:r>
              <a:rPr lang="nl-NL" dirty="0"/>
              <a:t>Instructie aan patiënten! (zien het verschil niet aan de buitenkant)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37420" y="3524865"/>
            <a:ext cx="94094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Sublinguaal (SL)</a:t>
            </a:r>
          </a:p>
          <a:p>
            <a:endParaRPr lang="nl-NL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Onder de tong.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Directe opname door slijmvlies onder de tong in het bloed.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Voor enkele geneesmiddelen geschikt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Voorbeeld: Nitroglycerine tablet/spray bij pijn op de borst klachten</a:t>
            </a:r>
          </a:p>
          <a:p>
            <a:endParaRPr lang="nl-NL" dirty="0"/>
          </a:p>
        </p:txBody>
      </p:sp>
      <p:pic>
        <p:nvPicPr>
          <p:cNvPr id="7" name="Picture 2" descr="http://www.thuisinhetnieuws.nl/bues/nieuws/764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28" y="1534015"/>
            <a:ext cx="2241635" cy="33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cm.be/binaries/geneesmiddelen-pijnstiller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2" t="-1535" r="23172" b="634"/>
          <a:stretch/>
        </p:blipFill>
        <p:spPr bwMode="auto">
          <a:xfrm>
            <a:off x="8639029" y="768330"/>
            <a:ext cx="1276866" cy="149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urfsleutel.info/apotheek/images/next_content_image_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644" y="4485596"/>
            <a:ext cx="145732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0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asia.ru/images/target/photo/50448854/Soft_Capsules_Ser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84" y="747111"/>
            <a:ext cx="2081901" cy="2081902"/>
          </a:xfrm>
          <a:prstGeom prst="rect">
            <a:avLst/>
          </a:prstGeom>
          <a:solidFill>
            <a:schemeClr val="bg1"/>
          </a:solidFill>
          <a:effectLst>
            <a:glow>
              <a:schemeClr val="accent1"/>
            </a:glow>
          </a:effectLst>
        </p:spPr>
      </p:pic>
      <p:pic>
        <p:nvPicPr>
          <p:cNvPr id="9224" name="Picture 8" descr="http://static.guim.co.uk/sys-images/Guardian/About/General/2011/10/3/1317663182310/Ibuprofen-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85" y="1376158"/>
            <a:ext cx="3412362" cy="204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Dragees en capsules</a:t>
            </a:r>
          </a:p>
        </p:txBody>
      </p:sp>
      <p:pic>
        <p:nvPicPr>
          <p:cNvPr id="9218" name="Picture 2" descr="http://pijnstiller.be/img/toedieningsvorm_capsule.gif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8247">
            <a:off x="7997835" y="1295309"/>
            <a:ext cx="7620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13804" y="2821043"/>
            <a:ext cx="9485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Dragees:</a:t>
            </a:r>
          </a:p>
          <a:p>
            <a:endParaRPr lang="nl-NL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Omhulde tabletten, voorzien van verschillende laagjes. (Bijv. suiker of laagjes van kleurstoffen) of alleen een laklaagje van (voor maagsap resistente) kunststof.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Een dragee moet heel worden doorgeslikt.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Voorbeeld: Ibuprofen (“roze </a:t>
            </a:r>
            <a:r>
              <a:rPr lang="nl-NL" dirty="0" err="1"/>
              <a:t>smartie</a:t>
            </a:r>
            <a:r>
              <a:rPr lang="nl-NL" dirty="0"/>
              <a:t>”)</a:t>
            </a:r>
          </a:p>
        </p:txBody>
      </p:sp>
      <p:sp>
        <p:nvSpPr>
          <p:cNvPr id="6" name="Rechthoek 5"/>
          <p:cNvSpPr/>
          <p:nvPr/>
        </p:nvSpPr>
        <p:spPr>
          <a:xfrm>
            <a:off x="413804" y="4575369"/>
            <a:ext cx="11778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Capsules:</a:t>
            </a:r>
            <a:endParaRPr lang="nl-NL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Hebben een hulsje van gelatine, met daarin het geneesmiddel.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Een capsule moet heel worden doorgeslikt. In water wordt een capsule zacht.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In bepaalde gevallen kan een capsule opengemaakt worden, waarna de inhoud als een poeder ingenomen kan worden.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Capsules moet staand of zittend worden ingenomen.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Met voldoende vocht innemen (plakken voorkomen)</a:t>
            </a:r>
          </a:p>
        </p:txBody>
      </p:sp>
    </p:spTree>
    <p:extLst>
      <p:ext uri="{BB962C8B-B14F-4D97-AF65-F5344CB8AC3E}">
        <p14:creationId xmlns:p14="http://schemas.microsoft.com/office/powerpoint/2010/main" val="37901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1.ytimg.com/vi/2OYoyBDjpC0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195" y="3025626"/>
            <a:ext cx="3563264" cy="26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Druppels</a:t>
            </a:r>
          </a:p>
        </p:txBody>
      </p:sp>
      <p:pic>
        <p:nvPicPr>
          <p:cNvPr id="5122" name="Picture 2" descr="http://www.medicijnen-op-maat.nl/images/gehoor1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016" y="595870"/>
            <a:ext cx="2346574" cy="2808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wezooz.be/gallery/stills/videobijsluiter-oogdruppels-ogen-juiste-mani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73" y="1028311"/>
            <a:ext cx="3536744" cy="248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08914" y="2094695"/>
            <a:ext cx="6084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Neusdruppels: </a:t>
            </a:r>
            <a:br>
              <a:rPr lang="nl-NL" dirty="0"/>
            </a:br>
            <a:r>
              <a:rPr lang="nl-NL" dirty="0"/>
              <a:t>Met een pipet in de neusgaten/ of spray/of met </a:t>
            </a:r>
          </a:p>
          <a:p>
            <a:r>
              <a:rPr lang="nl-NL" dirty="0"/>
              <a:t>wattenstokje voor zalf</a:t>
            </a:r>
            <a:br>
              <a:rPr lang="nl-NL" dirty="0"/>
            </a:br>
            <a:r>
              <a:rPr lang="nl-NL" dirty="0"/>
              <a:t>Voor gebruik moet de neus gesnoten worden. </a:t>
            </a:r>
            <a:br>
              <a:rPr lang="nl-NL" dirty="0"/>
            </a:br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408913" y="3511401"/>
            <a:ext cx="84700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Oogdruppels: </a:t>
            </a:r>
            <a:br>
              <a:rPr lang="nl-NL" dirty="0"/>
            </a:br>
            <a:r>
              <a:rPr lang="nl-NL" dirty="0"/>
              <a:t>Het oog is een zeer gevoelig orgaan. Daar-</a:t>
            </a:r>
          </a:p>
          <a:p>
            <a:r>
              <a:rPr lang="nl-NL" dirty="0"/>
              <a:t>om grote zorgvuldigheid met hygiëne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08912" y="4549676"/>
            <a:ext cx="8138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Oordruppels:</a:t>
            </a:r>
            <a:br>
              <a:rPr lang="nl-NL" dirty="0"/>
            </a:br>
            <a:br>
              <a:rPr lang="nl-NL" dirty="0"/>
            </a:br>
            <a:r>
              <a:rPr lang="nl-NL" dirty="0"/>
              <a:t>Als de oordruppels in de koelkast bewaard moeten</a:t>
            </a:r>
          </a:p>
          <a:p>
            <a:r>
              <a:rPr lang="nl-NL" dirty="0"/>
              <a:t>worden, voor toediening eerst op kamertemperatuur brengen.</a:t>
            </a:r>
          </a:p>
        </p:txBody>
      </p:sp>
    </p:spTree>
    <p:extLst>
      <p:ext uri="{BB962C8B-B14F-4D97-AF65-F5344CB8AC3E}">
        <p14:creationId xmlns:p14="http://schemas.microsoft.com/office/powerpoint/2010/main" val="7511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dit?</a:t>
            </a:r>
          </a:p>
        </p:txBody>
      </p:sp>
      <p:pic>
        <p:nvPicPr>
          <p:cNvPr id="7170" name="Picture 2" descr="https://encrypted-tbn3.gstatic.com/images?q=tbn:ANd9GcT0X59BKaRRCM3lW3J8Ca8VARDovJ5_SJsR_ccIYuznIRdwWF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87" y="2440353"/>
            <a:ext cx="3786461" cy="25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upload.wikimedia.org/wikipedia/commons/a/a4/Suppository_casting_mould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006" y="3855308"/>
            <a:ext cx="3638822" cy="27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Zetpillen</a:t>
            </a:r>
          </a:p>
        </p:txBody>
      </p:sp>
      <p:pic>
        <p:nvPicPr>
          <p:cNvPr id="6146" name="Picture 2" descr="https://encrypted-tbn0.gstatic.com/images?q=tbn:ANd9GcTMTs9cJ_aRIyJkxaoLx4Wx6bTJ6fNEmvHTLHTfjrd91_1SF0hmvQ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13" y="698312"/>
            <a:ext cx="3344719" cy="250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581191" y="3509426"/>
            <a:ext cx="102077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nl-NL" dirty="0">
                <a:latin typeface="+mj-lt"/>
              </a:rPr>
            </a:br>
            <a:r>
              <a:rPr lang="nl-NL" b="1" dirty="0">
                <a:solidFill>
                  <a:schemeClr val="accent1"/>
                </a:solidFill>
                <a:latin typeface="+mj-lt"/>
              </a:rPr>
              <a:t>Indicatie</a:t>
            </a:r>
          </a:p>
          <a:p>
            <a:r>
              <a:rPr lang="nl-NL" dirty="0">
                <a:latin typeface="+mj-lt"/>
              </a:rPr>
              <a:t>– als het geneesmiddel bij oraal gebruik maagklachten geeft;</a:t>
            </a:r>
          </a:p>
          <a:p>
            <a:r>
              <a:rPr lang="nl-NL" dirty="0">
                <a:latin typeface="+mj-lt"/>
              </a:rPr>
              <a:t>– als de patiënt slecht kan slikken;</a:t>
            </a:r>
          </a:p>
          <a:p>
            <a:r>
              <a:rPr lang="nl-NL" dirty="0">
                <a:latin typeface="+mj-lt"/>
              </a:rPr>
              <a:t>– als de patiënt misselijk is of moet braken;</a:t>
            </a:r>
          </a:p>
          <a:p>
            <a:r>
              <a:rPr lang="nl-NL" dirty="0">
                <a:latin typeface="+mj-lt"/>
              </a:rPr>
              <a:t>– als het rectum of vaginaal plaatselijk behandeld moet worden.</a:t>
            </a:r>
          </a:p>
          <a:p>
            <a:r>
              <a:rPr lang="nl-NL" dirty="0"/>
              <a:t>– </a:t>
            </a:r>
            <a:r>
              <a:rPr lang="nl-NL" dirty="0">
                <a:latin typeface="+mj-lt"/>
              </a:rPr>
              <a:t>Kleine kinderen</a:t>
            </a:r>
          </a:p>
          <a:p>
            <a:pPr marL="285750" indent="-285750">
              <a:buFontTx/>
              <a:buChar char="-"/>
            </a:pPr>
            <a:endParaRPr lang="nl-NL" dirty="0">
              <a:latin typeface="+mj-lt"/>
            </a:endParaRPr>
          </a:p>
          <a:p>
            <a:r>
              <a:rPr lang="nl-NL" b="1" dirty="0">
                <a:solidFill>
                  <a:schemeClr val="accent1"/>
                </a:solidFill>
                <a:latin typeface="+mj-lt"/>
              </a:rPr>
              <a:t>Nadelen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>
                <a:latin typeface="+mj-lt"/>
              </a:rPr>
              <a:t>onzekere opname door het slijmvlies</a:t>
            </a:r>
          </a:p>
          <a:p>
            <a:pPr>
              <a:buClr>
                <a:schemeClr val="accent2"/>
              </a:buClr>
            </a:pP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br>
              <a:rPr lang="nl-NL" dirty="0">
                <a:latin typeface="+mj-lt"/>
              </a:rPr>
            </a:br>
            <a:endParaRPr lang="nl-NL" dirty="0">
              <a:effectLst/>
              <a:latin typeface="+mj-lt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581191" y="1950968"/>
            <a:ext cx="943745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Zetpil (</a:t>
            </a:r>
            <a:r>
              <a:rPr lang="nl-NL" sz="2000" b="1" dirty="0"/>
              <a:t>supp</a:t>
            </a:r>
            <a:r>
              <a:rPr lang="nl-NL" b="1" dirty="0"/>
              <a:t>ositorium): Rectaal of vaginaal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l-NL" b="1" dirty="0"/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Bij het inbrengen wordt de torpedopunt het eerste ingebracht, </a:t>
            </a:r>
          </a:p>
          <a:p>
            <a:r>
              <a:rPr lang="nl-NL" dirty="0"/>
              <a:t>    op de platte achterkant kan dan zachtjes geduwd worden.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Bij lichaamstemperatuur smeltende vaste stof waarin geneesmiddel is verwerkt. </a:t>
            </a:r>
          </a:p>
        </p:txBody>
      </p:sp>
      <p:sp>
        <p:nvSpPr>
          <p:cNvPr id="6" name="Ovaal 5"/>
          <p:cNvSpPr/>
          <p:nvPr/>
        </p:nvSpPr>
        <p:spPr>
          <a:xfrm>
            <a:off x="9687702" y="1007959"/>
            <a:ext cx="423705" cy="40219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6"/>
          <p:cNvSpPr/>
          <p:nvPr/>
        </p:nvSpPr>
        <p:spPr>
          <a:xfrm rot="441387">
            <a:off x="9069957" y="1000214"/>
            <a:ext cx="569841" cy="173071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879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Zalven en pleisters</a:t>
            </a:r>
          </a:p>
        </p:txBody>
      </p:sp>
      <p:pic>
        <p:nvPicPr>
          <p:cNvPr id="10242" name="Picture 2" descr="http://people.zeelandnet.nl/tiber/formularium_bestanden/image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5" t="9643"/>
          <a:stretch/>
        </p:blipFill>
        <p:spPr bwMode="auto">
          <a:xfrm>
            <a:off x="8453165" y="2150061"/>
            <a:ext cx="3005504" cy="18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medicijnen-op-maat.nl/images/JU-fig.01-0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017" y="4132506"/>
            <a:ext cx="4113800" cy="230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ddchick.files.wordpress.com/2013/09/emla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52">
            <a:off x="6758257" y="1210897"/>
            <a:ext cx="4942160" cy="121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330801" y="2441854"/>
            <a:ext cx="87066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Een zalf/crème: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Een basis met daarin verwerkt een werkzame stof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Een </a:t>
            </a:r>
            <a:r>
              <a:rPr lang="nl-NL" b="1" dirty="0">
                <a:solidFill>
                  <a:schemeClr val="accent1"/>
                </a:solidFill>
              </a:rPr>
              <a:t>zalf</a:t>
            </a:r>
            <a:r>
              <a:rPr lang="nl-NL" dirty="0"/>
              <a:t>basis bestaat meestal uit vetten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Een </a:t>
            </a:r>
            <a:r>
              <a:rPr lang="nl-NL" b="1" dirty="0" err="1">
                <a:solidFill>
                  <a:schemeClr val="accent1"/>
                </a:solidFill>
              </a:rPr>
              <a:t>crème</a:t>
            </a:r>
            <a:r>
              <a:rPr lang="nl-NL" dirty="0" err="1"/>
              <a:t>basis</a:t>
            </a:r>
            <a:r>
              <a:rPr lang="nl-NL" dirty="0"/>
              <a:t> bevat vet en water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accent1"/>
                </a:solidFill>
              </a:rPr>
              <a:t>Crèmes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vaak voorkeur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b="1" dirty="0">
                <a:solidFill>
                  <a:schemeClr val="accent1"/>
                </a:solidFill>
              </a:rPr>
              <a:t>Zalven</a:t>
            </a:r>
            <a:r>
              <a:rPr lang="nl-NL" dirty="0"/>
              <a:t> worden voornamelijk gebruikt waarbij de huid erg droog is.</a:t>
            </a:r>
          </a:p>
        </p:txBody>
      </p:sp>
      <p:sp>
        <p:nvSpPr>
          <p:cNvPr id="6" name="Rechthoek 5"/>
          <p:cNvSpPr/>
          <p:nvPr/>
        </p:nvSpPr>
        <p:spPr>
          <a:xfrm>
            <a:off x="330801" y="4237903"/>
            <a:ext cx="10267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/>
              <a:t>Pleisters: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Pleisters met een werkzame stof zijn betrekkelijk nieuw. 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De stof komt via de huid langzaam in het bloed terecht.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Indicaties; Hormonen overgang, pijnstilling, POB, nicotine.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Kunnen aantal dagen blijven zitten (vaak 3 dagen)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nl-NL" dirty="0"/>
              <a:t>Extra fixeren met transparante pleister (</a:t>
            </a:r>
            <a:r>
              <a:rPr lang="nl-NL" dirty="0" err="1"/>
              <a:t>Tegaderm</a:t>
            </a:r>
            <a:r>
              <a:rPr lang="nl-N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5414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382</TotalTime>
  <Words>2660</Words>
  <Application>Microsoft Office PowerPoint</Application>
  <PresentationFormat>Breedbeeld</PresentationFormat>
  <Paragraphs>327</Paragraphs>
  <Slides>9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Wingdings</vt:lpstr>
      <vt:lpstr>Wingdings 2</vt:lpstr>
      <vt:lpstr>Dividend</vt:lpstr>
      <vt:lpstr>Medicatie toedieningsvormen</vt:lpstr>
      <vt:lpstr>theorie</vt:lpstr>
      <vt:lpstr>Pillen, Poeders</vt:lpstr>
      <vt:lpstr>Pillen &amp; Poeders</vt:lpstr>
      <vt:lpstr>Dragees en capsules</vt:lpstr>
      <vt:lpstr>Druppels</vt:lpstr>
      <vt:lpstr>Wat is dit?</vt:lpstr>
      <vt:lpstr>Zetpillen</vt:lpstr>
      <vt:lpstr>Zalven en pleisters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Medicatie toedingswijze</dc:title>
  <dc:creator>L B</dc:creator>
  <cp:lastModifiedBy>Lianne Beverdam</cp:lastModifiedBy>
  <cp:revision>43</cp:revision>
  <dcterms:created xsi:type="dcterms:W3CDTF">2015-05-08T08:54:58Z</dcterms:created>
  <dcterms:modified xsi:type="dcterms:W3CDTF">2022-09-06T09:12:19Z</dcterms:modified>
</cp:coreProperties>
</file>